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107" d="100"/>
          <a:sy n="107" d="100"/>
        </p:scale>
        <p:origin x="-7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6B2AA-48C4-4821-94F7-EA55D2A9D9C3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D6066-496C-4143-9BA4-011B71BC5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75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6066-496C-4143-9BA4-011B71BC5F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66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6066-496C-4143-9BA4-011B71BC5F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73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6066-496C-4143-9BA4-011B71BC5F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75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B8FA9-C845-441B-BDC7-EA0D8CBDDAC8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3C60-9204-4E4A-9C44-AEEEFF749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ich.edu/units.php" TargetMode="External"/><Relationship Id="rId13" Type="http://schemas.openxmlformats.org/officeDocument/2006/relationships/image" Target="../media/image25.jpeg"/><Relationship Id="rId3" Type="http://schemas.openxmlformats.org/officeDocument/2006/relationships/hyperlink" Target="http://www.bls.gov/ooh/production/bakers.htm" TargetMode="External"/><Relationship Id="rId7" Type="http://schemas.openxmlformats.org/officeDocument/2006/relationships/hyperlink" Target="http://www.chef2chef.net/culinary-institute/state/michigan-culinary-schools.htm" TargetMode="External"/><Relationship Id="rId12" Type="http://schemas.openxmlformats.org/officeDocument/2006/relationships/image" Target="../media/image24.jpeg"/><Relationship Id="rId2" Type="http://schemas.openxmlformats.org/officeDocument/2006/relationships/hyperlink" Target="http://boats.iboats.com/new-cuddy-cabin-boats-michigan/n1c200009i4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ltor.com/realestateandhomes-search/48082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://www.royobrien.com/build-and-price/configuration/ec059beff708dfd556ed9a8bfb3325d6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http://www.bls.gov/ooh/education-training-and-library/high-school-teachers.htm" TargetMode="External"/><Relationship Id="rId9" Type="http://schemas.openxmlformats.org/officeDocument/2006/relationships/hyperlink" Target="http://www.lakeshoreschools.org/lakeshore/docs/CourseOfferingsUpperclassme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4419600"/>
            <a:ext cx="4495800" cy="1752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Caitlin Beirne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May 3, 2013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3</a:t>
            </a:r>
            <a:r>
              <a:rPr lang="en-US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rd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 Hour 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Career Technology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09600"/>
            <a:ext cx="86868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Cake Decorator and Baker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pic>
        <p:nvPicPr>
          <p:cNvPr id="7" name="Picture 6" descr="PicMonkey Coll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4267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714500"/>
            <a:ext cx="3124200" cy="480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:"/>
            </a:pPr>
            <a:r>
              <a:rPr lang="en-US" dirty="0">
                <a:latin typeface="Buxton Sketch" pitchFamily="66" charset="0"/>
                <a:hlinkClick r:id="rId2"/>
              </a:rPr>
              <a:t>http://boats.iboats.com/new-cuddy-cabin-boats-michigan/n1c200009i41</a:t>
            </a:r>
            <a:r>
              <a:rPr lang="en-US" dirty="0" smtClean="0">
                <a:latin typeface="Buxton Sketch" pitchFamily="66" charset="0"/>
                <a:hlinkClick r:id="rId2"/>
              </a:rPr>
              <a:t>/</a:t>
            </a:r>
            <a:endParaRPr lang="en-US" dirty="0" smtClean="0">
              <a:latin typeface="Buxton Sketch" pitchFamily="66" charset="0"/>
            </a:endParaRPr>
          </a:p>
          <a:p>
            <a:pPr>
              <a:buFont typeface="Wingdings" pitchFamily="2" charset="2"/>
              <a:buChar char=":"/>
            </a:pPr>
            <a:r>
              <a:rPr lang="en-US" dirty="0">
                <a:latin typeface="Buxton Sketch" pitchFamily="66" charset="0"/>
                <a:hlinkClick r:id="rId3"/>
              </a:rPr>
              <a:t>http://www.bls.gov/ooh/production/bakers.htm#tab-1</a:t>
            </a:r>
            <a:endParaRPr lang="en-US" dirty="0">
              <a:latin typeface="Buxton Sketch" pitchFamily="66" charset="0"/>
            </a:endParaRPr>
          </a:p>
          <a:p>
            <a:pPr>
              <a:buFont typeface="Wingdings" pitchFamily="2" charset="2"/>
              <a:buChar char=":"/>
            </a:pPr>
            <a:r>
              <a:rPr lang="en-US" dirty="0">
                <a:latin typeface="Buxton Sketch" pitchFamily="66" charset="0"/>
                <a:hlinkClick r:id="rId4"/>
              </a:rPr>
              <a:t>http://</a:t>
            </a:r>
            <a:r>
              <a:rPr lang="en-US" dirty="0" smtClean="0">
                <a:latin typeface="Buxton Sketch" pitchFamily="66" charset="0"/>
                <a:hlinkClick r:id="rId4"/>
              </a:rPr>
              <a:t>www.bls.gov/ooh/education-training-and-library/high-school-teachers.htm</a:t>
            </a:r>
            <a:endParaRPr lang="en-US" dirty="0" smtClean="0">
              <a:latin typeface="Buxton Sketch" pitchFamily="66" charset="0"/>
            </a:endParaRPr>
          </a:p>
          <a:p>
            <a:pPr>
              <a:buFont typeface="Wingdings" pitchFamily="2" charset="2"/>
              <a:buChar char=":"/>
            </a:pPr>
            <a:r>
              <a:rPr lang="en-US" dirty="0">
                <a:latin typeface="Buxton Sketch" pitchFamily="66" charset="0"/>
                <a:hlinkClick r:id="rId5"/>
              </a:rPr>
              <a:t>http://</a:t>
            </a:r>
            <a:r>
              <a:rPr lang="en-US" dirty="0" smtClean="0">
                <a:latin typeface="Buxton Sketch" pitchFamily="66" charset="0"/>
                <a:hlinkClick r:id="rId5"/>
              </a:rPr>
              <a:t>www.royobrien.com/build-and-price/configuration/ec059beff708dfd556ed9a8bfb3325d6</a:t>
            </a:r>
            <a:endParaRPr lang="en-US" dirty="0" smtClean="0">
              <a:latin typeface="Buxton Sketch" pitchFamily="66" charset="0"/>
            </a:endParaRPr>
          </a:p>
          <a:p>
            <a:pPr>
              <a:buFont typeface="Wingdings" pitchFamily="2" charset="2"/>
              <a:buChar char=":"/>
            </a:pPr>
            <a:r>
              <a:rPr lang="en-US" dirty="0">
                <a:latin typeface="Buxton Sketch" pitchFamily="66" charset="0"/>
                <a:hlinkClick r:id="rId6"/>
              </a:rPr>
              <a:t>http://</a:t>
            </a:r>
            <a:r>
              <a:rPr lang="en-US" dirty="0" smtClean="0">
                <a:latin typeface="Buxton Sketch" pitchFamily="66" charset="0"/>
                <a:hlinkClick r:id="rId6"/>
              </a:rPr>
              <a:t>www.realtor.com/realestateandhomes-search/48082</a:t>
            </a:r>
            <a:endParaRPr lang="en-US" dirty="0" smtClean="0">
              <a:latin typeface="Buxton Sketch" pitchFamily="66" charset="0"/>
            </a:endParaRPr>
          </a:p>
          <a:p>
            <a:pPr>
              <a:buFont typeface="Wingdings" pitchFamily="2" charset="2"/>
              <a:buChar char=":"/>
            </a:pPr>
            <a:r>
              <a:rPr lang="en-US" dirty="0">
                <a:latin typeface="Buxton Sketch" pitchFamily="66" charset="0"/>
                <a:hlinkClick r:id="rId7"/>
              </a:rPr>
              <a:t>http://</a:t>
            </a:r>
            <a:r>
              <a:rPr lang="en-US" dirty="0" smtClean="0">
                <a:latin typeface="Buxton Sketch" pitchFamily="66" charset="0"/>
                <a:hlinkClick r:id="rId7"/>
              </a:rPr>
              <a:t>www.chef2chef.net/culinary-institute/state/michigan-culinary-schools.htm</a:t>
            </a:r>
            <a:endParaRPr lang="en-US" dirty="0" smtClean="0">
              <a:latin typeface="Buxton Sketch" pitchFamily="66" charset="0"/>
            </a:endParaRPr>
          </a:p>
          <a:p>
            <a:pPr>
              <a:buFont typeface="Wingdings" pitchFamily="2" charset="2"/>
              <a:buChar char=":"/>
            </a:pPr>
            <a:r>
              <a:rPr lang="en-US" dirty="0">
                <a:latin typeface="Buxton Sketch" pitchFamily="66" charset="0"/>
                <a:hlinkClick r:id="rId8"/>
              </a:rPr>
              <a:t>http://</a:t>
            </a:r>
            <a:r>
              <a:rPr lang="en-US" dirty="0" smtClean="0">
                <a:latin typeface="Buxton Sketch" pitchFamily="66" charset="0"/>
                <a:hlinkClick r:id="rId8"/>
              </a:rPr>
              <a:t>www.umich.edu/units.php</a:t>
            </a:r>
            <a:endParaRPr lang="en-US" dirty="0" smtClean="0">
              <a:latin typeface="Buxton Sketch" pitchFamily="66" charset="0"/>
            </a:endParaRPr>
          </a:p>
          <a:p>
            <a:pPr>
              <a:buFont typeface="Wingdings" pitchFamily="2" charset="2"/>
              <a:buChar char=":"/>
            </a:pPr>
            <a:r>
              <a:rPr lang="en-US" dirty="0">
                <a:latin typeface="Buxton Sketch" pitchFamily="66" charset="0"/>
                <a:hlinkClick r:id="rId9"/>
              </a:rPr>
              <a:t>http://</a:t>
            </a:r>
            <a:r>
              <a:rPr lang="en-US" dirty="0" smtClean="0">
                <a:latin typeface="Buxton Sketch" pitchFamily="66" charset="0"/>
                <a:hlinkClick r:id="rId9"/>
              </a:rPr>
              <a:t>www.lakeshoreschools.org/lakeshore/docs/CourseOfferingsUpperclassmen.pdf</a:t>
            </a:r>
            <a:endParaRPr lang="en-US" dirty="0" smtClean="0">
              <a:latin typeface="Buxton Sketch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533400"/>
            <a:ext cx="86868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Citations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397" y="1600200"/>
            <a:ext cx="192198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4114800"/>
            <a:ext cx="19431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905000"/>
            <a:ext cx="25146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1931" y="4181202"/>
            <a:ext cx="2892636" cy="21694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59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Introduction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pic>
        <p:nvPicPr>
          <p:cNvPr id="5" name="Picture 2" descr="E:\desserts\IMG_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052162"/>
            <a:ext cx="1921276" cy="2561701"/>
          </a:xfrm>
          <a:prstGeom prst="rect">
            <a:avLst/>
          </a:prstGeom>
          <a:noFill/>
        </p:spPr>
      </p:pic>
      <p:pic>
        <p:nvPicPr>
          <p:cNvPr id="6" name="Picture 5" descr="cp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065479"/>
            <a:ext cx="1973432" cy="263124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295400" y="1321417"/>
            <a:ext cx="6629400" cy="25356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dirty="0">
                <a:latin typeface="Buxton Sketch" pitchFamily="66" charset="0"/>
              </a:rPr>
              <a:t>	“Baking cookies is comforting, and cookies are the sweetest little bit of comfort food. They are very bit-sized and personal.” ~Sandra Lee. Baking is really comforting to me. Baking and decorating is so much fun. I got into cake decorating and baking from watching T.V.. I use to watch T.V. all the time and I would watch Cake Boss, Ace of Cakes, and Cupcake Wars. I loved how talented everyone was. My Aunt </a:t>
            </a:r>
            <a:r>
              <a:rPr lang="en-US" sz="2400" dirty="0" err="1">
                <a:latin typeface="Buxton Sketch" pitchFamily="66" charset="0"/>
              </a:rPr>
              <a:t>Terie</a:t>
            </a:r>
            <a:r>
              <a:rPr lang="en-US" sz="2400" dirty="0">
                <a:latin typeface="Buxton Sketch" pitchFamily="66" charset="0"/>
              </a:rPr>
              <a:t> and I used to bake all the time and I wanted my desserts to be like theirs. In order to get a better understanding of my career as a cake decorator, I will be researching the nature of the work, working conditions, training, qualifications, advancement, job outlook/employments, earnings, and a related occupation.</a:t>
            </a:r>
          </a:p>
          <a:p>
            <a:pPr>
              <a:buFont typeface="Arial" pitchFamily="34" charset="0"/>
              <a:buNone/>
            </a:pPr>
            <a:endParaRPr lang="en-US" sz="2400" b="1" dirty="0"/>
          </a:p>
        </p:txBody>
      </p:sp>
      <p:pic>
        <p:nvPicPr>
          <p:cNvPr id="13" name="Picture 12" descr="c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0100" y="4229100"/>
            <a:ext cx="2540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4102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"/>
            </a:pPr>
            <a:r>
              <a:rPr lang="en-US" dirty="0">
                <a:solidFill>
                  <a:schemeClr val="tx1"/>
                </a:solidFill>
                <a:latin typeface="Buxton Sketch" pitchFamily="66" charset="0"/>
              </a:rPr>
              <a:t>Check the quality of ingredients</a:t>
            </a:r>
          </a:p>
          <a:p>
            <a:pPr>
              <a:buFont typeface="Wingdings" pitchFamily="2" charset="2"/>
              <a:buChar char=""/>
            </a:pPr>
            <a:r>
              <a:rPr lang="en-US" dirty="0" smtClean="0">
                <a:solidFill>
                  <a:schemeClr val="tx1"/>
                </a:solidFill>
                <a:latin typeface="Buxton Sketch" pitchFamily="66" charset="0"/>
              </a:rPr>
              <a:t>Prepare </a:t>
            </a:r>
            <a:r>
              <a:rPr lang="en-US" dirty="0">
                <a:solidFill>
                  <a:schemeClr val="tx1"/>
                </a:solidFill>
                <a:latin typeface="Buxton Sketch" pitchFamily="66" charset="0"/>
              </a:rPr>
              <a:t>equipment for baking</a:t>
            </a:r>
          </a:p>
          <a:p>
            <a:pPr>
              <a:buFont typeface="Wingdings" pitchFamily="2" charset="2"/>
              <a:buChar char=""/>
            </a:pPr>
            <a:r>
              <a:rPr lang="en-US" u="sng" dirty="0" smtClean="0">
                <a:solidFill>
                  <a:schemeClr val="tx1"/>
                </a:solidFill>
                <a:latin typeface="Buxton Sketch" pitchFamily="66" charset="0"/>
              </a:rPr>
              <a:t>Knead</a:t>
            </a:r>
            <a:r>
              <a:rPr lang="en-US" u="sng" dirty="0">
                <a:solidFill>
                  <a:schemeClr val="tx1"/>
                </a:solidFill>
                <a:latin typeface="Buxton Sketch" pitchFamily="66" charset="0"/>
              </a:rPr>
              <a:t>, roll, cut, and shape dough</a:t>
            </a:r>
          </a:p>
          <a:p>
            <a:pPr>
              <a:buFont typeface="Wingdings" pitchFamily="2" charset="2"/>
              <a:buChar char=""/>
            </a:pPr>
            <a:r>
              <a:rPr lang="en-US" dirty="0" smtClean="0">
                <a:solidFill>
                  <a:schemeClr val="tx1"/>
                </a:solidFill>
                <a:latin typeface="Buxton Sketch" pitchFamily="66" charset="0"/>
              </a:rPr>
              <a:t>Set </a:t>
            </a:r>
            <a:r>
              <a:rPr lang="en-US" dirty="0">
                <a:solidFill>
                  <a:schemeClr val="tx1"/>
                </a:solidFill>
                <a:latin typeface="Buxton Sketch" pitchFamily="66" charset="0"/>
              </a:rPr>
              <a:t>oven </a:t>
            </a:r>
            <a:r>
              <a:rPr lang="en-US" dirty="0" smtClean="0">
                <a:solidFill>
                  <a:schemeClr val="tx1"/>
                </a:solidFill>
                <a:latin typeface="Buxton Sketch" pitchFamily="66" charset="0"/>
              </a:rPr>
              <a:t>temperatures</a:t>
            </a:r>
          </a:p>
          <a:p>
            <a:pPr>
              <a:buFont typeface="Wingdings" pitchFamily="2" charset="2"/>
              <a:buChar char=""/>
            </a:pPr>
            <a:r>
              <a:rPr lang="en-US" b="1" dirty="0" smtClean="0">
                <a:solidFill>
                  <a:schemeClr val="tx1"/>
                </a:solidFill>
                <a:latin typeface="Buxton Sketch" pitchFamily="66" charset="0"/>
              </a:rPr>
              <a:t>Apply </a:t>
            </a:r>
            <a:r>
              <a:rPr lang="en-US" b="1" dirty="0">
                <a:solidFill>
                  <a:schemeClr val="tx1"/>
                </a:solidFill>
                <a:latin typeface="Buxton Sketch" pitchFamily="66" charset="0"/>
              </a:rPr>
              <a:t>glazes, icings, or other toppings using spatulas or brushes</a:t>
            </a:r>
          </a:p>
          <a:p>
            <a:pPr>
              <a:buFont typeface="Wingdings" pitchFamily="2" charset="2"/>
              <a:buChar char=""/>
            </a:pPr>
            <a:endParaRPr lang="en-US" dirty="0"/>
          </a:p>
          <a:p>
            <a:pPr>
              <a:buNone/>
            </a:pPr>
            <a:endParaRPr lang="en-US" u="sng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305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Nature of Work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63027" y="2184401"/>
            <a:ext cx="3860801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80" y="4648200"/>
            <a:ext cx="3415893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Char char=""/>
            </a:pPr>
            <a:r>
              <a:rPr lang="en-US" dirty="0" smtClean="0">
                <a:latin typeface="Buxton Sketch" pitchFamily="66" charset="0"/>
              </a:rPr>
              <a:t>Physical: need strength to carry materials and knead dough</a:t>
            </a:r>
          </a:p>
          <a:p>
            <a:pPr>
              <a:buFont typeface="Wingdings 2" pitchFamily="18" charset="2"/>
              <a:buChar char=""/>
            </a:pPr>
            <a:r>
              <a:rPr lang="en-US" dirty="0" smtClean="0">
                <a:latin typeface="Buxton Sketch" pitchFamily="66" charset="0"/>
              </a:rPr>
              <a:t>Mental: need to know the ingredients</a:t>
            </a:r>
          </a:p>
          <a:p>
            <a:pPr>
              <a:buFont typeface="Wingdings 2" pitchFamily="18" charset="2"/>
              <a:buChar char=""/>
            </a:pPr>
            <a:r>
              <a:rPr lang="en-US" dirty="0" smtClean="0">
                <a:latin typeface="Buxton Sketch" pitchFamily="66" charset="0"/>
              </a:rPr>
              <a:t>Indoor: bugs outdoors, ovens and materials indoors</a:t>
            </a:r>
          </a:p>
          <a:p>
            <a:pPr>
              <a:buFont typeface="Wingdings 2" pitchFamily="18" charset="2"/>
              <a:buChar char=""/>
            </a:pPr>
            <a:r>
              <a:rPr lang="en-US" dirty="0" smtClean="0">
                <a:latin typeface="Buxton Sketch" pitchFamily="66" charset="0"/>
              </a:rPr>
              <a:t>Hours: 72% full time and 28% part time; work early mornings, late evenings, holidays, and weekends</a:t>
            </a:r>
          </a:p>
          <a:p>
            <a:pPr>
              <a:buFont typeface="Wingdings 2" pitchFamily="18" charset="2"/>
              <a:buChar char=""/>
            </a:pPr>
            <a:r>
              <a:rPr lang="en-US" dirty="0" smtClean="0">
                <a:latin typeface="Buxton Sketch" pitchFamily="66" charset="0"/>
              </a:rPr>
              <a:t>Conditions: bakeries are hot and loud, injuries occur more than average, stressful</a:t>
            </a:r>
            <a:endParaRPr lang="en-US" dirty="0">
              <a:latin typeface="Buxton Sketch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57200"/>
            <a:ext cx="8534399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Workin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g Conditions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sp>
        <p:nvSpPr>
          <p:cNvPr id="7172" name="AutoShape 4" descr="data:image/jpeg;base64,/9j/4AAQSkZJRgABAQAAAQABAAD/2wCEAAkGBhQSEBUUEhQVFRUVFRQVFxYUFxQYFBQUFBQVFBQVFRQYHCYeGBkjGRUUHy8gIycpLCwsFR4xNTAqNSYrLCkBCQoKDgwOFw8PGikfHBwpKSkpKSkpKSkpKSkpKSwpKSkpKSkpKSkpLCkpKSwpKSkpKSkpKSwpKSkpKSwpLCkpKf/AABEIALcBEwMBIgACEQEDEQH/xAAcAAAABwEBAAAAAAAAAAAAAAAAAQIDBAUGBwj/xABBEAABAwIDBQQHBQcEAgMAAAABAAIRAyEEEjEFBkFRYSJxgZEHEzKhscHRFEJScuEVI2KCkqLwM1NzshbxQ2PC/8QAGQEAAwEBAQAAAAAAAAAAAAAAAQIDAAQF/8QAJBEAAgICAwEBAQACAwAAAAAAAAECEQMhEhMxQQRRInEUMmH/2gAMAwEAAhEDEQA/AOrUtEdUWSaJsl1NExhbUaTTNkpYUMJSSjCJg0aJGsYMI0kJSxgI0SEoBDQRI1jBhBQNr7do4Wnnr1AwcJu49A0XJXNtvenVrZbhaJcQYzVfkxp+aFho6wjXNN2PTRSrPazE0xRmB6xpLqcnSQbtHW66Sx4IBBBBuCLgjgQQstmaoUjCJBMAUiKMFEVgBFEjRLGAiRkoljARI0SxgIFBBYwlEjQKxgkSNEVjBIkaCNGI1E2TjkxQcodfF1GuIMRwgWIU5SodKyzomycCp/tDiNUVOu5vEpO1DdbLpBVzMeeN063aPRMskWK4MnIKK3Ht6pxuMbzTckDix+UAU0MQ3mEPtDeYR5IFMelGo5xTeaaqbSa25Bj5IOSQeLJqTUqBrS5xgAEk8gBJPkk0q4cAWmQVA3mw76mCxDKXtuo1Wt/MWEBGwHnfezeh+KxD6lR0yTlBPssk5WtHAAR3yVQAjWLT4+S6Tj/RyythKTqJDKraTJHB5LQSD1krm+O2XWoPy1WOYeEiAeoOh8FJMu00Lp1NdbLr/oX3ve9zsFVMgMc+mSbjKRmpxygyO4rj9bBVWUm1MpawuiTxMdVufQzhy/arXjRtOq4xMXYGa8LlFPegNa2egEaSgCqkBSMpMo3FYwUokUoSsYNBFKCxgIIILGAiKJBYwESEoLGAiKEopRRgIJOZGiYrqDtUMTTzCPLvSsNTAHOyRi65DeyoSeiq9IDWP4tM9xTkHiCkfaHcXFKbjTzXM2i1AzJQKMYidY8UitUAEoGFgoEpgVUedLYaF5ijZVKaL0GOWsNEtr0mqCQRzBHmISWuRgpmxaEbLxBLGmbwLjuT21Gmth6lKbuaQCJBB4GWkGxjiqfYTiAWkkw54E9HERKuWVE0JMEo7MXgtqMpO+y1HZatMBtyP3gaAMzSDx1jUIbQ2jR0qPpzwDi35q42jhKbsQC9gJHaDo0Hes3tPdmhVqzBY+ZtaQeCLOiPhm/SBRc/DsdTLSwHgQQZsIhX3oewBZTfUkiIFjrIBEjz81NxeEosoOblljGl5nU5QXa87La0cOyjSysAa0NLh5TKVPVCZPf9ljQ2jIvfqpQxAWewNbM0dw+CnscQqRyuiEsaLL7U1KOIETwVY56aq4nsx1Hz+ifsF6y0bi2nj5p3OqZj0r1qyygeMt8yJz1Uet6pDqko9oOssqu0WN1PkhTx7Te8HSQs9tcn1ZaDd8MHMZrW66qbRsAOQhJ2ux+tUXQqg8QjzBU7XQlF6dZRestsySXqqNRIzo9oOstTVHNR348DmVCJScqHaw8ESDtI/h96NVlXHtaYJFkEvYxuCLWieymMW1Lwj5ptPNoPmEeLCL8FXpWVNE00pyom3NXMy6HGapOLFvFGwo6gWfhvpBpYuU961Ztm1WgntBSae2W/ib5hQ5FqNCyolZ1Rs20z8Q8wnRtln4h5o8wcS8bUShUVF+3G81JwmN9a4NZclMpXoVxr0LZ1T95UaBP7x/fcz81oG4YgX15ckrZuyWUcxF3OJc5x5nUDkEraVHNTcOa7MWKtyOec7ejL7z42kXtp06o9fTBBAJ0N4J08J4rM0H1gSXGG6nNfv7R/Va7F7tMdDg0TEH+IcislvDu16oZg5xoutlJ9h3I8weBRyw1aLYci/wCpCxW1/XEUadzWc2kD0cYce6JXW8Vh81IA/hgjmCIIWH3T3QDWioRlqG4temw6QfxH3WWjw+yH0T+6e4M403GW31LZuD3IY8dLYmadvRIpbKLWgsMjgOI6TxSxWIsbKfhPZhIxeDzsPBwBynry7lpY68EU79IpqSq/aT4dT/OQe7KT/neq37fiRY4WrbllPzUWvtGu57M2HrNDSSZZPCOE81zNlkjT03BLc6AqWltlo9oOb+Zj2/EKU3alN0Q9vmEbBROzpQCiMrg8Qny8RqmQKKzG1S/E0mAxkmo7QyAMoHTtOHkrI1IKqcK9prVHWEZWT4Fxv4jyU8vkpLGof9Ylteo8Jxr7JkxWOEowU0KiMvTgHCbpus+AZsidUVbt7FllB7hqGmL8YsgzJGcq7utxLjWzv7ZJ9twsDlFu4IK32cMtJg5NHwQUeRWjQ7CrZsPSPNjPgFLxWio9zK+bA0D/APW0eVvkrytoV2/DmfpVVBdAGyOubpLSuf6WCAuirOhOcVE2lXysc7kCfK6D0jIcpYKkdKTO/K36J9mCp/7bP6G/ROYOBTA6CT1i6fBS0GxltBg0Y0fyj6J0NbwAHcAgSEh1QBGgWOZk/g3zKguqWUjAGKYPOT77e5UxRuQk3onmoiZeZTLal0pr4K7TnAxiar4Zr+w5ocDBgi1jPxUlwSQztA9ClCCky5705CRTdc96U5EwdM6pbJUSnLnkfdbY9TrHvHmpgMIGIdSuA4ggG6S4jl9FntqbepsrPbnbZ0GXAX4i5UatvjREAVGFxs1ocC5x4AAXK4nLbOpR8L3EbapUiQZLhq1ly3v4DulNUMbh8TIDQTxa9oDveqPdl3YBqC7u04niTrqr/E4amG5oEgSCNUUm1YzikJbsagHS1pb0a94b/TMKaNnUyP1PxVczGg8UqnjYMTqlTFoV/wCP0hMF4JM2dN4i0jomHbD/AA1qg7ww/IKT6/mUPtcoG2RP2RW+7XB/NT+Yck/s3Ej79J39Y+RVi2unBiEVRrZXNoYgasYfyvH/AOgEg16rdaL/AOXK7/qSrGtWJMNOmvTw4pTOsnvP0RsxTs20wnKTld+FwLT5FVO8mNa5jWAiHvDTcERIze6VrX0KbozMaYMiQDB5iUkYSj/tU/6Ga+SNWC6M7TxjYEEe5BaL7DQ/2mf0N+iCXgNzM/6OMRmwDB+Eub5OK1r9D3LCei+r+4e38NV48zPwK3h+SvF6Iy9KuuE0CYTlfimA1RfpQeDlX7c/0Hj+E/BTWNTONo5mkIPaCh7C4iaQP8IPmEbcQqrCsqtotbAOURMxIFhIjkkOw9Y/eaPAn6LbCXBxIReuBuqf9nVCb1T/ACtaPjKP9j86lQ/zR8IRAWOIxYAPcrfBWpU/yt/6iVh9q7LAAAfUlzmj23H2iBxW6pUy3uV8C2yeT4Kq2uPD6JuniQ7TgYRVCsts7b4biKlMhxAcJI4WC6SJtqT5txCNUr9r5TLbjjIIt0VlQx7agBBAM6Eieo79UrMOsNz3lLqVQBdQdoHUCZPLU8oVazB1jWpw6oGZgXAxEAE8eoCFhovcHQytvq5znu/M4z7tPBSYQaxE93BAyMFidi0PX1XGkwk1HkkgGSXEnVI+w0x7DGgz91onwhM4vaPbcZsXOPmVpdyWseHPs52aAR921x33XnwTnOjrk+KspsKymKTjVa4CmSfvhzSDYODIJF9I4qS7EUqlLO1xMNNMZS7JOhOUgX6wtbjNiU6jy+7X2ktPtRpmGh79UmhgWZHMdBzSDbgRwPfddvW0qQnans57S2IfuV6zf5g4eTgUv9nYlt2VmP8A+RkHzYR8FYvpmnUcx2rTHf1TtLguLadMoVbsXi2jtUWu/wCOp8nD5o27wFv+pSrM72Zh5sJV5nR5xCZClTR3mom3rGg8nS0+TgFPpbRadCD3GUuphGOEOY094BUR+7dCZDAw82S0j+mEaAS8NiZE/iJPvUn7RZUlPYTmSKdaoBJMOh4vyzXR/Y8Q3R7Hd4cPeCR7lqMW/wBqRHEKo9dWbrSn8jgfcYTL9qwe217e9jo8xIRMX3r+qCoP25S/GEEts1Ge3C2uKWMfScYbVIy8s9x79PJdYabLzntLEllRpZ7QIIjVpaZB813TdLbwxmFZWiHEZXt5VG2d4HUdCF1URFYk3KZFXopGJF0yud+lUClWlKiUTSkucsEWBwSHoNKDkQCQic6ERco2IxrWiS4BCwkXaYL3Ma0S4ubA8ZWopue4dpoaeIDpB9wWFo7yURWLszXvaxxawO9o2EWuLE+9XWF38dYPpN0HsE2HcVTHNR9BLHKXhdYmtlcGnUzAteNYWS3Lq08TUxI0qUqzwRHtML3ZHD3jw6q6xu0qWKa5rmhwsROoNxPNrgY8wuaejk1WbQxDWwKlNrpF4qBtQCo089ZXTyuqIca9Ovuw4iIJ8AmauFJ0bbkpmHxge2R4jiO9KFSf8v5JrFKqviXUqeZwD8l+1BcxvFzSRNte5M4be05GPDXVS+7gzKCwcGy6xPQead2vtECabYLnCCbENaRf+ZQMHgw1oAEACIXNkyU6R048dq5Ghwu9dBxa0ucxzjAFVuWT+HN7M+N1L2riCKFVzBLm0qhAtJcGOIHn8Fi9rspuYWviDb/Oq1G7uJfVw7XVWkOgg5hd4b2Q+P4hB8Ucc3L0GWCj4eYK20KzjLqjyeriu2eg/GMZhCHvAe+q9wBPaI7LZjlZXu8fo2weKBIpijU/HSaACf42Dsu9xWMdh37MrUaNQNDWlxY8OP7wPNyPG2iZ/wCPwmlyezsfrxNj8FE21tZuHoOqvMMZlzG3ZaXATHQkWVWNvCmxrsj3tdxp3g9R81A3n2o3F4Kvhwx7XVWZG5+BJBlwbJAEcQqqaoRwaZD3vwdfEOZXwDmZsnbZUJAqxGUtcLAxa+sBYtvpBq4Z2TGYWpTcDBtaekxPgSoWz2bSwPZYC9gkAE5mkAkSwzMWK0Gwd7K+Iqfvy2mGTFMAl7yImA4QBB71yz4+ssnS9JOA9IWDq2FUNJ4P7J9/1V9QxrHiWkEcwQQfFY7fzdwYug1+GY01KZzOEAVHNc2S0O++RrHSy5fRfVpHsOfTI/CXNNuBgpYwU1cWDsR6KYUbpXDcFv8AY2l/8uccqjQ732PvWk2f6YHCBXoTzdTdH9rvqm62g80dQa5B2iyOzvSZg6lnPNOeFRpH9wke9aTB7SpVWzTqNeP4XA/BCqDaJjXIiRySQERKARt1Nn4R7kEqyCxjnlPcqJL4zEyY0krRbnv+yVCwmKdSJ5NeLNd8vJW9WioFfCyqEzSY1RRUHNZbGbXqCvTpue8Uy0zkDc8gW7TgRw5JqrhKVTXF1x/yAkebHD4Jetv6NzSNTUxzBqQO8hVWP3tw1MkOqNnkJJ/tCon7tPP+jXoO/nyu/vHzVTjNzcXcuovf1bD/AHsJVOlf0Xs/8LjFelKiwQynUef5Wj3mVSYz0q1z/p0mN/MXOPuhU+I2S5hh7XNPJwLT5FMHZp5I9aQOTYrG77Y2prVLfyAN+UqmxGIq1DNR73fmc4q2Gy+iMbK6LUkDbD3MwBNcuA9lvvcf0K2NbEGm4BwuR5qTufu81lEPN3PueQF8o+fikb94OKdMs1DiPDL+i5ZrlI7oPhAzG0d6qlGofUkTFyZIF5FhqU3uDtNw2tSqPMmq9zXnn60Ef9svkoP7NJMlSdnYU06rHsEua9rgBxIcCB7l0xVHHOXJnd34SDnbbn9VT7R2xmtR10NTgOjefel4mu+s0D2GmOzaTbRxHwVdjctAS8gDvv8AoknkfkS2PEvZCqNINuTJ1JOpPGUzi9qBoN4HNZXaO9oc4hrrDlJHmAVAZvjSouzeodXdq31hFOm2BFqbcxdfmQpxxSY8s0Ymy2Zsd+KObM5nFjhq08HQRB5wqCr6U8dga78PiqdKsabi0kA03uGocC2WwRBu3iqTHelXHvMU3Mw7eVJgnxe8En3Ki2ptV+Jqeurvz1HABziGicgDWyGgDQBdkMfFHFkycnZ0ap6cHOb+6wga60GpUlg5yGgE+YWU2ht99eo6pVdme4zyAHBrQdAOCzwdH6/JKa8ak3V4xSIybZqsHvjVYz1eYOYRBY4WI5SLhW2xd7qQf2mOaOBzZotEEnUd/vWDbVTgqxxA96DxxYVkkjquDnEZnh+Vtg2CBJB7UH2ouBw4lZ6uG08QGtF2vzOzElpBeOOpcRp3LNbO25VoPDqToPKOyR1BWowu/wA1wJq0Wl/F7YbPeFyZPzN+FlkUlTNJs/GesouFhUyXLWuDc3AieH11VPtLd+jjaBqkBuIbmDnN+85ouHjibaqNhNrMqGoKNQ0s5JEsADAYlrXAmBPRO7ubvO+0l73hzGXcGl2aqHTYgXHPqufplDaBS+GDxG7726hQauyyOBXdNp4KlVjJTiBBMESe4qlxW6jTwXVF6DRxx+CISG0nNMtJaeYJB8wul4zc3kFSYrddw4J9C0ykwW9+NpeziKhHJ/bH90q9wPpYrttWpMqdWyx3lce4Kor7EcOCg1NnwhxTDbR0Kn6XMPAmjVB4jsH3ygubHBIIdcTc5HoRzExUoqeWJp9JToazPY3Cj1rTBJi0CwvqVTbRoZHkc7hbCu2/gqbeDB5qedurb97eKEloKZnMycpYt7fZcR3EqNnR5lLkylFq3eKtEOdnHJ4Dx5OBSmbWp/fw1B3czIf7SFU5kco9kkDii4a/Bu1pVGfkeCPJwKUNl4VxGSvlHKpT4/mafkqUFKlHtf03H+G3weGaGgU6lN0cA8D3OhVu8ez6jmXY4tBmQJAjjIWcD08zFuiMx8yl5RKcpVQx+yp0V/sHYQpHO4S7h/D3dUjCScukuGYdG81KG0srQdZcAOvVGUrKY8X36WNXHCkx73EAMaTJ4Lke1drVMTUL6rib2b91o4COJVzv1vCXvGHZYCHPvqfut+azdNkrpwQ1bOT9GTfFCkzWB4KS+QLDxP0VbWa5zoLj4WC6mcgxXqtGpEpluOB7MCLpuvRiQNbqIaZUpSoqlosabmp8OPCPNVTJ5HyT1MkcD5FFSBRMJPFO06o4Se5RW4oc/NLp4tiaxaJzKngn2Oi5163UHPN2lKp1uadMWi7wuKPDy+i0Wyd4KlP2Tbi12h8OBWKp4mFY4bGm3OOKLin6LbXh1bZe9Dao07QAlup7+5WjMUx3+fJcmweJOYOa7K4G0dfiCtps7GCrTDpuDlcBqHDpwXn54vFteHZhayafppnYcHSFFr7MB1ChMxTm8T3fqpVHax0P1upRzRZR42itxOwWngqfGbqjgFtKeKa79EZoA6QrqVk3E5q/dQzoguiHBIJ7BRZ5EDTSwEcKYSLidm06kZ2zGlzHiAbofZGwRlEERHQ8FKJA1TTqoWZjlu18EaFZ9M8Dbq03afL4FRc62G/WBzNbVEBzOy4c2k2PgfisTnXPIqvCQHJQcowelesS0EkZkrMowqJYesYezJQcmQ5HnQMSamNy0qjQ7K+oSwOcdGhsw3uHDmVFx214qUoByUhAExcjKJ8Piqvb9ZodTzEiTLYFswgQTPUcCqzH46armkydCJvpyVowuijy0iO6qX1nuP3nT8PorXCYQSCevmqag/tLSYOA3v0713wWjzsjt2Q8VR15deSqKpEgjnrz7lpcVTlt48efBVn2SH5na8G8usJyZArMAboBN5sSPFMse0DSe9WOKw02E8z0UEtHLuQaQbYr13Qe9Izg8Amn1b2RNemtGphVaLD0PdZRqlIAc+hHwKlVW2UVzUrChDADoYUn1toNxzUB9KEMx5pUx2W9IQ2SnMPU1UChiSGgG4T9I6xpzVEybRZU8QSZBiFa7P3hNJ8sMONiDdrhyI+eqznreSAqDXVaVSVMCtO0dT2XvLTqw09l+kH73Rp49xurNw438J/qC5B662srT7A31yQyuS4aNqXJbwh/EjqvNz/lr/KB24v0XqRt4TlPFOF5tyOvnyTNBwc0OBzBwlsXBF9eYRmD71w3JM7KTJzdqui496Crs/JyCp2yE60aw4m06Dqo9XaDRq6eQb+ioauIe49q94km2nBvFNtflaCTHC0z4BPLP/Cax/0tqu07w1txxdMd9lHqY57hZxiOAi/Tj0USpr2W63uTwHFKY8kTMkamYAjQDgpPJJlFBIYx4JpumDZ3Zvexu4668Fyb/wAgePaYJAuLg+9dYi5AzQ7iCCXG0SToFV7R3Yp1vaZmeBfSzeEkapsc1F7Qs434YOnvEz7wc3wke5TaO1GP9l4PjB8irfE7gUnHsOe0Xk9lwnoOUqhx24dZs5YfyEEOI6C66VLHL7RFxmiwbVTgqrK1Nn4ilPZqsjWxLR8QhS2xWbrlcOog+5Nwvx2DlXprBUSg9ZyjvIPvMI6i48lOobZpO++J5Gx96RwaGUkHvVSzYeRq1wPgbH5LP7L2K6rLiOw3UniYmAeI4lamrlqMLSbOESIPiBoYhM7b2pR9RTwuBJOaziWuGRo1mfvONyVTHpbEl6ZplcF5y6Ax5LRYGvIjmLd6g/sLK0gRI05HqotOq6mYcI7/AKrpxZYyI5MbRoqrSYkeITbHgHmRzUCntgx9UT9qdAZVWySTDxNYXAFzqVXl0CB5pytiy62g5BNFwH+f5xQ5IbixrIEcQlZeh56BLp0XGIa6/chzivoeLYiSmX0yCrKhsWs49lhtczEeatcNuLXcQHENBva7vJTlngvoyxSfwyjgOITNSlyv3LotLcBgaC9z3GdBZSm7t02hwY3uJjQcJ4rnn+uPwvH87+nMg0xcEQlYapC3W1N32kix7QiQ3jH4dfKVjcfsl1LtQYktnhI6qmLOpeiTwuIp97j/ADvSA7nqo7K8fRPSCJ/9j6rqIUSA9E48lHp1ClhyIKLjYe8lTDGB2mcWO0728iug7L29TxLJpntR2mn2hb4dVyfMl0MS6m4OY4tcLgjVcub88Z7WmXx5XDR2I028dfFBYSj6RHhoD6bXO4nMRPWIMI1w/wDFyHV3w/pvAwl3Bxs69gOBtxQbSiYiRqb+4IILnLAqH2SYgx1JJtr1Kc9VBggTy4Dv4EoII0YICxgCRxPujyRl4yzBLTqJgmOfmUEEQDTqR0LbcBNmjXj0RNoSJFnfeJNzfp0QQQCI9Q0zrkjS0uOkx+qrsbsKjU9unJFmgRfjJPBBBHk14Din6UmN3ApOaA1zmuOomQLnSe5UmL3Artk0i2o0TckNNjyKCCtDLK6snLHGimfh69I5btPIOERx4rU7ubt5aedxPrH3MR2Wzz5lGgn/AESajr6LjirLmpggQL9kWB4yOirsTscGZieUC/8Al/1QQXLCTTLNJkSpsFggBwANycswOXUSm6eypLiMtgLZbGeKCCtzl/SahEkUNhWbLozGLDSeqls2IMw9mw5X58OiCCk5yHUUTsPu4zKScvaItHLhPiVcYbZDARYaZtL35njbyhBBLybGUUTKWHaGEgACZsOZ4ctFJc2Da0tmfqjQQCMOoGBfThyM8D4Juo2TBAEgm2qCCASFVwByjQ9qRPXTuVVj9hNfma6Dm75BHI8eOoQQWTaZqswW3N3jR7YMsmDPtNPAHge8KnbVIQQXs4JOUE2eblSUnQ6103SwgguhERWaNUovQQWMJIQQQRMf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46814">
            <a:off x="5124308" y="3134763"/>
            <a:ext cx="2772955" cy="2079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4724400"/>
            <a:ext cx="1481196" cy="196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8105" y="1493668"/>
            <a:ext cx="2090294" cy="2216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209800"/>
            <a:ext cx="571500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"/>
            </a:pPr>
            <a:r>
              <a:rPr lang="en-US" dirty="0" smtClean="0">
                <a:latin typeface="Buxton Sketch" pitchFamily="66" charset="0"/>
              </a:rPr>
              <a:t>No real education required</a:t>
            </a:r>
          </a:p>
          <a:p>
            <a:pPr>
              <a:buClr>
                <a:srgbClr val="00B050"/>
              </a:buClr>
              <a:buFont typeface="Wingdings" pitchFamily="2" charset="2"/>
              <a:buChar char=""/>
            </a:pPr>
            <a:r>
              <a:rPr lang="en-US" dirty="0" smtClean="0">
                <a:latin typeface="Buxton Sketch" pitchFamily="66" charset="0"/>
              </a:rPr>
              <a:t>Start by attending a technical or culinary school or through an apprenticeship</a:t>
            </a:r>
          </a:p>
          <a:p>
            <a:pPr>
              <a:buClr>
                <a:srgbClr val="00B050"/>
              </a:buClr>
              <a:buFont typeface="Wingdings" pitchFamily="2" charset="2"/>
              <a:buChar char=""/>
            </a:pPr>
            <a:r>
              <a:rPr lang="en-US" dirty="0" smtClean="0">
                <a:latin typeface="Buxton Sketch" pitchFamily="66" charset="0"/>
              </a:rPr>
              <a:t>Where I want to go: The Art Institutes in Novi for culinary skills</a:t>
            </a:r>
          </a:p>
          <a:p>
            <a:pPr>
              <a:buClr>
                <a:srgbClr val="00B050"/>
              </a:buClr>
              <a:buFont typeface="Wingdings" pitchFamily="2" charset="2"/>
              <a:buChar char=""/>
            </a:pPr>
            <a:r>
              <a:rPr lang="en-US" dirty="0" smtClean="0">
                <a:latin typeface="Buxton Sketch" pitchFamily="66" charset="0"/>
              </a:rPr>
              <a:t>Where I want to go: </a:t>
            </a:r>
            <a:r>
              <a:rPr lang="en-US" dirty="0">
                <a:latin typeface="Buxton Sketch" pitchFamily="66" charset="0"/>
              </a:rPr>
              <a:t>T</a:t>
            </a:r>
            <a:r>
              <a:rPr lang="en-US" dirty="0" smtClean="0">
                <a:latin typeface="Buxton Sketch" pitchFamily="66" charset="0"/>
              </a:rPr>
              <a:t>he University of Michigan for business studies</a:t>
            </a:r>
          </a:p>
          <a:p>
            <a:pPr>
              <a:buClr>
                <a:srgbClr val="00B050"/>
              </a:buClr>
              <a:buFont typeface="Wingdings" pitchFamily="2" charset="2"/>
              <a:buChar char=""/>
            </a:pPr>
            <a:r>
              <a:rPr lang="en-US" dirty="0" smtClean="0">
                <a:latin typeface="Buxton Sketch" pitchFamily="66" charset="0"/>
              </a:rPr>
              <a:t>High School classes to take:</a:t>
            </a:r>
          </a:p>
          <a:p>
            <a:pPr marL="457200" lvl="1" indent="0">
              <a:buClr>
                <a:srgbClr val="00B050"/>
              </a:buClr>
              <a:buNone/>
            </a:pPr>
            <a:r>
              <a:rPr lang="en-US" sz="3200" dirty="0">
                <a:latin typeface="Buxton Sketch" pitchFamily="66" charset="0"/>
              </a:rPr>
              <a:t>	</a:t>
            </a:r>
            <a:r>
              <a:rPr lang="en-US" sz="3200" dirty="0" smtClean="0">
                <a:latin typeface="Buxton Sketch" pitchFamily="66" charset="0"/>
              </a:rPr>
              <a:t>722A/B/C </a:t>
            </a:r>
            <a:r>
              <a:rPr lang="en-US" sz="3200" dirty="0" err="1" smtClean="0">
                <a:latin typeface="Buxton Sketch" pitchFamily="66" charset="0"/>
              </a:rPr>
              <a:t>Hosp</a:t>
            </a:r>
            <a:r>
              <a:rPr lang="en-US" sz="3200" dirty="0" smtClean="0">
                <a:latin typeface="Buxton Sketch" pitchFamily="66" charset="0"/>
              </a:rPr>
              <a:t>/Culinary| Roseville</a:t>
            </a:r>
          </a:p>
          <a:p>
            <a:pPr marL="457200" lvl="1" indent="0">
              <a:buClr>
                <a:srgbClr val="00B050"/>
              </a:buClr>
              <a:buNone/>
            </a:pPr>
            <a:r>
              <a:rPr lang="en-US" sz="3200" dirty="0">
                <a:latin typeface="Buxton Sketch" pitchFamily="66" charset="0"/>
              </a:rPr>
              <a:t>	</a:t>
            </a:r>
            <a:r>
              <a:rPr lang="en-US" sz="3200" dirty="0" smtClean="0">
                <a:latin typeface="Buxton Sketch" pitchFamily="66" charset="0"/>
              </a:rPr>
              <a:t>723A/B/C </a:t>
            </a:r>
            <a:r>
              <a:rPr lang="en-US" sz="3200" dirty="0" err="1" smtClean="0">
                <a:latin typeface="Buxton Sketch" pitchFamily="66" charset="0"/>
              </a:rPr>
              <a:t>Hosp</a:t>
            </a:r>
            <a:r>
              <a:rPr lang="en-US" sz="3200" dirty="0" smtClean="0">
                <a:latin typeface="Buxton Sketch" pitchFamily="66" charset="0"/>
              </a:rPr>
              <a:t>/Culinary || Roseville</a:t>
            </a:r>
          </a:p>
          <a:p>
            <a:pPr marL="457200" lvl="1" indent="0">
              <a:buClr>
                <a:srgbClr val="00B050"/>
              </a:buClr>
              <a:buNone/>
            </a:pPr>
            <a:r>
              <a:rPr lang="en-US" dirty="0"/>
              <a:t>	</a:t>
            </a:r>
            <a:r>
              <a:rPr lang="en-US" sz="3200" dirty="0" smtClean="0">
                <a:latin typeface="Buxton Sketch" pitchFamily="66" charset="0"/>
              </a:rPr>
              <a:t>602X Business Law TC</a:t>
            </a:r>
            <a:endParaRPr lang="en-US" sz="3200" dirty="0">
              <a:latin typeface="Buxton Sketch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81000"/>
            <a:ext cx="86868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Training, Qualification, Advancement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667000"/>
            <a:ext cx="26416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é"/>
            </a:pPr>
            <a:r>
              <a:rPr lang="en-US" dirty="0">
                <a:latin typeface="Buxton Sketch" pitchFamily="66" charset="0"/>
              </a:rPr>
              <a:t>Employment rate: rise 2%</a:t>
            </a:r>
          </a:p>
          <a:p>
            <a:pPr>
              <a:buClr>
                <a:srgbClr val="7030A0"/>
              </a:buClr>
              <a:buFont typeface="Wingdings" pitchFamily="2" charset="2"/>
              <a:buChar char="é"/>
            </a:pPr>
            <a:r>
              <a:rPr lang="en-US" dirty="0">
                <a:latin typeface="Buxton Sketch" pitchFamily="66" charset="0"/>
              </a:rPr>
              <a:t>Find a job: in Saint Clair Shores</a:t>
            </a:r>
          </a:p>
          <a:p>
            <a:pPr>
              <a:buClr>
                <a:srgbClr val="7030A0"/>
              </a:buClr>
              <a:buFont typeface="Wingdings" pitchFamily="2" charset="2"/>
              <a:buChar char="é"/>
            </a:pPr>
            <a:r>
              <a:rPr lang="en-US" dirty="0" smtClean="0">
                <a:latin typeface="Buxton Sketch" pitchFamily="66" charset="0"/>
              </a:rPr>
              <a:t>Competitive?: The better the baker, the better the chance of finding a job</a:t>
            </a:r>
          </a:p>
          <a:p>
            <a:pPr>
              <a:buClr>
                <a:srgbClr val="7030A0"/>
              </a:buClr>
              <a:buFont typeface="Wingdings" pitchFamily="2" charset="2"/>
              <a:buChar char="é"/>
            </a:pPr>
            <a:r>
              <a:rPr lang="en-US" dirty="0" smtClean="0">
                <a:latin typeface="Buxton Sketch" pitchFamily="66" charset="0"/>
              </a:rPr>
              <a:t>Where</a:t>
            </a:r>
            <a:r>
              <a:rPr lang="en-US" dirty="0">
                <a:latin typeface="Buxton Sketch" pitchFamily="66" charset="0"/>
              </a:rPr>
              <a:t>?: Want to own a bakery; until then, anywhere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86868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Job Outlook/Employment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743200"/>
            <a:ext cx="3962400" cy="465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4419600"/>
            <a:ext cx="3022600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181600" cy="518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Clr>
                <a:srgbClr val="00B050"/>
              </a:buClr>
              <a:buFont typeface="Calibri" pitchFamily="34" charset="0"/>
              <a:buChar char="$"/>
            </a:pPr>
            <a:r>
              <a:rPr lang="en-US" dirty="0" smtClean="0">
                <a:latin typeface="Buxton Sketch" pitchFamily="66" charset="0"/>
              </a:rPr>
              <a:t>Earnings: (depends where you work) on average $23,450 per year</a:t>
            </a:r>
          </a:p>
          <a:p>
            <a:pPr>
              <a:buClr>
                <a:srgbClr val="00B050"/>
              </a:buClr>
              <a:buFont typeface="Calibri" pitchFamily="34" charset="0"/>
              <a:buChar char="$"/>
            </a:pPr>
            <a:r>
              <a:rPr lang="en-US" dirty="0" smtClean="0">
                <a:latin typeface="Buxton Sketch" pitchFamily="66" charset="0"/>
              </a:rPr>
              <a:t>Lifestyle goal #1: Live in a two story house; about $185,000(-)</a:t>
            </a:r>
          </a:p>
          <a:p>
            <a:pPr>
              <a:buClr>
                <a:srgbClr val="00B050"/>
              </a:buClr>
              <a:buFont typeface="Calibri" pitchFamily="34" charset="0"/>
              <a:buChar char="$"/>
            </a:pPr>
            <a:r>
              <a:rPr lang="en-US" dirty="0" smtClean="0">
                <a:latin typeface="Buxton Sketch" pitchFamily="66" charset="0"/>
              </a:rPr>
              <a:t>Lifestyle goal #2: Drive a Ford Mustang; about $29,670(-)</a:t>
            </a:r>
          </a:p>
          <a:p>
            <a:pPr>
              <a:buClr>
                <a:srgbClr val="00B050"/>
              </a:buClr>
              <a:buFont typeface="Calibri" pitchFamily="34" charset="0"/>
              <a:buChar char="$"/>
            </a:pPr>
            <a:r>
              <a:rPr lang="en-US" dirty="0" smtClean="0">
                <a:latin typeface="Buxton Sketch" pitchFamily="66" charset="0"/>
              </a:rPr>
              <a:t>Lifestyle goal #3: Own my own bakery; about $500,000(-)</a:t>
            </a:r>
          </a:p>
          <a:p>
            <a:pPr>
              <a:buClr>
                <a:srgbClr val="00B050"/>
              </a:buClr>
              <a:buFont typeface="Calibri" pitchFamily="34" charset="0"/>
              <a:buChar char="$"/>
            </a:pPr>
            <a:r>
              <a:rPr lang="en-US" dirty="0" smtClean="0">
                <a:latin typeface="Buxton Sketch" pitchFamily="66" charset="0"/>
              </a:rPr>
              <a:t>Lifestyle goal #4: Own a boat; about $96,878(-)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8686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Earnings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002" y="1316484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2999910"/>
            <a:ext cx="2609467" cy="1876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724400"/>
            <a:ext cx="26416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524000"/>
            <a:ext cx="4648200" cy="518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Font typeface="Wingdings 2" pitchFamily="18" charset="2"/>
              <a:buChar char=""/>
            </a:pPr>
            <a:r>
              <a:rPr lang="en-US" sz="3500" dirty="0" smtClean="0">
                <a:latin typeface="Buxton Sketch" pitchFamily="66" charset="0"/>
              </a:rPr>
              <a:t>Responsibilities: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3500" dirty="0" smtClean="0">
                <a:latin typeface="Buxton Sketch" pitchFamily="66" charset="0"/>
              </a:rPr>
              <a:t>	1)Plan </a:t>
            </a:r>
            <a:r>
              <a:rPr lang="en-US" sz="3500" dirty="0">
                <a:latin typeface="Buxton Sketch" pitchFamily="66" charset="0"/>
              </a:rPr>
              <a:t>lessons in the subjects they </a:t>
            </a:r>
            <a:r>
              <a:rPr lang="en-US" sz="3500" dirty="0" smtClean="0">
                <a:latin typeface="Buxton Sketch" pitchFamily="66" charset="0"/>
              </a:rPr>
              <a:t>teach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3500" dirty="0" smtClean="0">
                <a:latin typeface="Buxton Sketch" pitchFamily="66" charset="0"/>
              </a:rPr>
              <a:t>	2)Assess </a:t>
            </a:r>
            <a:r>
              <a:rPr lang="en-US" sz="3500" dirty="0">
                <a:latin typeface="Buxton Sketch" pitchFamily="66" charset="0"/>
              </a:rPr>
              <a:t>students to evaluate their abilities, strengths, and </a:t>
            </a:r>
            <a:r>
              <a:rPr lang="en-US" sz="3500" dirty="0" smtClean="0">
                <a:latin typeface="Buxton Sketch" pitchFamily="66" charset="0"/>
              </a:rPr>
              <a:t>weaknesses</a:t>
            </a:r>
          </a:p>
          <a:p>
            <a:pPr>
              <a:buClr>
                <a:srgbClr val="FF0000"/>
              </a:buClr>
              <a:buFont typeface="Wingdings 2" pitchFamily="18" charset="2"/>
              <a:buChar char=""/>
            </a:pPr>
            <a:r>
              <a:rPr lang="en-US" sz="3500" dirty="0" smtClean="0">
                <a:latin typeface="Buxton Sketch" pitchFamily="66" charset="0"/>
              </a:rPr>
              <a:t>Where?: Public, charter, secular or religious schools</a:t>
            </a:r>
          </a:p>
          <a:p>
            <a:pPr>
              <a:buClr>
                <a:srgbClr val="FF0000"/>
              </a:buClr>
              <a:buFont typeface="Wingdings 2" pitchFamily="18" charset="2"/>
              <a:buChar char=""/>
            </a:pPr>
            <a:r>
              <a:rPr lang="en-US" sz="3500" dirty="0" smtClean="0">
                <a:latin typeface="Buxton Sketch" pitchFamily="66" charset="0"/>
              </a:rPr>
              <a:t>Hours: Work 10 months with a 2 month break or year-round, 8 weeks at a time with 1 week breaks and 5-week midwinter break</a:t>
            </a:r>
          </a:p>
          <a:p>
            <a:pPr>
              <a:buClr>
                <a:srgbClr val="FF0000"/>
              </a:buClr>
              <a:buFont typeface="Wingdings 2" pitchFamily="18" charset="2"/>
              <a:buChar char=""/>
            </a:pPr>
            <a:r>
              <a:rPr lang="en-US" sz="3500" dirty="0" smtClean="0">
                <a:latin typeface="Buxton Sketch" pitchFamily="66" charset="0"/>
              </a:rPr>
              <a:t>Why did I choose this?: love math and helping others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381000"/>
            <a:ext cx="8763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uxton Sketch" pitchFamily="66" charset="0"/>
              </a:rPr>
              <a:t>High School Math Teacher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uxton Sketch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590800"/>
            <a:ext cx="383540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352800" cy="49256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en-US" dirty="0" smtClean="0">
                <a:latin typeface="Buxton Sketch" pitchFamily="66" charset="0"/>
              </a:rPr>
              <a:t>	I don’t care how much I’ll make or where I’ll have to go to work. I love cake decorating and baking. As long as I do what I love, I don’t care what I make. I am looking forward to having fun and hopefully owning my own bakery. I am not looking forward to such a low pay, but that can possibly be changed. I have learned that I will probably have to change my wants to be able to own my own bakery. I’ve learned that I can still go to the University of Michigan to get educated for owning a bakery.</a:t>
            </a:r>
            <a:endParaRPr lang="en-US" dirty="0">
              <a:latin typeface="Buxton Sketch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8763000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uxton Sketch" pitchFamily="66" charset="0"/>
              </a:rPr>
              <a:t>Summary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uxton Sketch" pitchFamily="66" charset="0"/>
            </a:endParaRPr>
          </a:p>
        </p:txBody>
      </p:sp>
      <p:pic>
        <p:nvPicPr>
          <p:cNvPr id="7" name="Picture 6" descr="ChristmasC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842665"/>
            <a:ext cx="2321315" cy="2667000"/>
          </a:xfrm>
          <a:prstGeom prst="rect">
            <a:avLst/>
          </a:prstGeom>
        </p:spPr>
      </p:pic>
      <p:pic>
        <p:nvPicPr>
          <p:cNvPr id="8" name="Picture 7" descr="2ndClassProj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2645" y="2362200"/>
            <a:ext cx="1953846" cy="1905000"/>
          </a:xfrm>
          <a:prstGeom prst="rect">
            <a:avLst/>
          </a:prstGeom>
        </p:spPr>
      </p:pic>
      <p:pic>
        <p:nvPicPr>
          <p:cNvPr id="9" name="Picture 8" descr="1stClassProj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6491" y="3314700"/>
            <a:ext cx="2209800" cy="2181829"/>
          </a:xfrm>
          <a:prstGeom prst="rect">
            <a:avLst/>
          </a:prstGeom>
        </p:spPr>
      </p:pic>
      <p:pic>
        <p:nvPicPr>
          <p:cNvPr id="10" name="Picture 9" descr="EasterCak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4657078"/>
            <a:ext cx="2284671" cy="205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322</Words>
  <Application>Microsoft Office PowerPoint</Application>
  <PresentationFormat>On-screen Show (4:3)</PresentationFormat>
  <Paragraphs>61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davidkrueger</dc:creator>
  <cp:lastModifiedBy>caitlinbeirne</cp:lastModifiedBy>
  <cp:revision>106</cp:revision>
  <dcterms:created xsi:type="dcterms:W3CDTF">2013-01-22T18:04:31Z</dcterms:created>
  <dcterms:modified xsi:type="dcterms:W3CDTF">2013-05-09T15:18:08Z</dcterms:modified>
</cp:coreProperties>
</file>